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 id="2147483689" r:id="rId2"/>
  </p:sldMasterIdLst>
  <p:notesMasterIdLst>
    <p:notesMasterId r:id="rId55"/>
  </p:notesMasterIdLst>
  <p:handoutMasterIdLst>
    <p:handoutMasterId r:id="rId56"/>
  </p:handoutMasterIdLst>
  <p:sldIdLst>
    <p:sldId id="256" r:id="rId3"/>
    <p:sldId id="257" r:id="rId4"/>
    <p:sldId id="262" r:id="rId5"/>
    <p:sldId id="263" r:id="rId6"/>
    <p:sldId id="448" r:id="rId7"/>
    <p:sldId id="265" r:id="rId8"/>
    <p:sldId id="266" r:id="rId9"/>
    <p:sldId id="324" r:id="rId10"/>
    <p:sldId id="268" r:id="rId11"/>
    <p:sldId id="269" r:id="rId12"/>
    <p:sldId id="270" r:id="rId13"/>
    <p:sldId id="271" r:id="rId14"/>
    <p:sldId id="446"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7" r:id="rId38"/>
    <p:sldId id="298" r:id="rId39"/>
    <p:sldId id="299" r:id="rId40"/>
    <p:sldId id="300" r:id="rId41"/>
    <p:sldId id="301" r:id="rId42"/>
    <p:sldId id="302" r:id="rId43"/>
    <p:sldId id="303" r:id="rId44"/>
    <p:sldId id="304" r:id="rId45"/>
    <p:sldId id="305" r:id="rId46"/>
    <p:sldId id="308" r:id="rId47"/>
    <p:sldId id="309" r:id="rId48"/>
    <p:sldId id="311" r:id="rId49"/>
    <p:sldId id="321" r:id="rId50"/>
    <p:sldId id="322" r:id="rId51"/>
    <p:sldId id="319" r:id="rId52"/>
    <p:sldId id="320" r:id="rId53"/>
    <p:sldId id="323" r:id="rId54"/>
  </p:sldIdLst>
  <p:sldSz cx="24384000" cy="13716000"/>
  <p:notesSz cx="6858000" cy="9144000"/>
  <p:embeddedFontLst>
    <p:embeddedFont>
      <p:font typeface="Avenir" panose="02000503020000020003" pitchFamily="2" charset="0"/>
      <p:regular r:id="rId57"/>
      <p:italic r:id="rId58"/>
    </p:embeddedFont>
    <p:embeddedFont>
      <p:font typeface="Avenir Book" panose="02000503020000020003" pitchFamily="2" charset="0"/>
      <p:regular r:id="rId59"/>
      <p:italic r:id="rId60"/>
    </p:embeddedFont>
    <p:embeddedFont>
      <p:font typeface="Helvetica Neue" panose="02000503000000020004" pitchFamily="2"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p:restoredTop sz="94752"/>
  </p:normalViewPr>
  <p:slideViewPr>
    <p:cSldViewPr snapToGrid="0">
      <p:cViewPr varScale="1">
        <p:scale>
          <a:sx n="58" d="100"/>
          <a:sy n="58" d="100"/>
        </p:scale>
        <p:origin x="27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10/2/24</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a:t>
            </a:r>
            <a:r>
              <a:rPr lang="en-US" dirty="0"/>
              <a:t>We will also talk a little bit about experimental design and how it can impact the analysis of these data. </a:t>
            </a:r>
            <a:endParaRPr dirty="0"/>
          </a:p>
          <a:p>
            <a:pPr marL="0" lvl="0" indent="0" algn="l" rtl="0">
              <a:spcBef>
                <a:spcPts val="0"/>
              </a:spcBef>
              <a:spcAft>
                <a:spcPts val="0"/>
              </a:spcAft>
              <a:buNone/>
            </a:pPr>
            <a:r>
              <a:rPr lang="en-US" dirty="0"/>
              <a:t>This is not a deep statistics lecture, but rather a brief overview of the key concepts.</a:t>
            </a:r>
            <a:endParaRPr dirty="0"/>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 </a:t>
            </a:r>
            <a:endParaRPr dirty="0"/>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80528895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391414288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134566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1932285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6373799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9103288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246781212"/>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471343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28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20690049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93531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274200997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23653899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132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8182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629092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241004731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305129364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271990061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411091822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21541023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135822703"/>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341119235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598926067"/>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268391931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304699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52282391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366684569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481516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60251088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28275906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4229280587"/>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4043628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63109299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143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95803087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1255161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40656857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280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431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18934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247653090"/>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252257803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124596790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47441642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40482523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81248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1633110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5.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45.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5.xml"/><Relationship Id="rId6" Type="http://schemas.openxmlformats.org/officeDocument/2006/relationships/hyperlink" Target="https://doi.org/10.1186/s13059-014-0550-8"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a:ln>
            <a:noFill/>
          </a:ln>
        </p:spPr>
        <p:txBody>
          <a:bodyPr spcFirstLastPara="1" wrap="square" lIns="50800" tIns="50800" rIns="50800" bIns="50800" anchor="b" anchorCtr="0">
            <a:normAutofit fontScale="90000"/>
          </a:bodyPr>
          <a:lstStyle/>
          <a:p>
            <a:pPr marL="0" marR="0" lvl="0" indent="0" rtl="0">
              <a:lnSpc>
                <a:spcPct val="80000"/>
              </a:lnSpc>
              <a:spcBef>
                <a:spcPts val="0"/>
              </a:spcBef>
              <a:spcAft>
                <a:spcPts val="0"/>
              </a:spcAft>
              <a:buClr>
                <a:srgbClr val="000000"/>
              </a:buClr>
              <a:buSzPts val="11600"/>
              <a:buFont typeface="Avenir"/>
              <a:buNone/>
            </a:pPr>
            <a:r>
              <a:rPr lang="en-US" sz="11600" b="0" i="0" u="none" strike="noStrike" cap="none" dirty="0">
                <a:latin typeface="Avenir"/>
                <a:ea typeface="Avenir"/>
                <a:cs typeface="Avenir"/>
                <a:sym typeface="Avenir"/>
              </a:rPr>
              <a:t>Statistics of RNA-seq analysis</a:t>
            </a:r>
            <a:endParaRPr dirty="0"/>
          </a:p>
        </p:txBody>
      </p:sp>
      <p:pic>
        <p:nvPicPr>
          <p:cNvPr id="4" name="Google Shape;82;p16">
            <a:extLst>
              <a:ext uri="{FF2B5EF4-FFF2-40B4-BE49-F238E27FC236}">
                <a16:creationId xmlns:a16="http://schemas.microsoft.com/office/drawing/2014/main" id="{8ACBFAE8-7F5F-E624-F46B-9FDA1C40BCA1}"/>
              </a:ext>
            </a:extLst>
          </p:cNvPr>
          <p:cNvPicPr preferRelativeResize="0"/>
          <p:nvPr/>
        </p:nvPicPr>
        <p:blipFill>
          <a:blip r:embed="rId3">
            <a:alphaModFix/>
          </a:blip>
          <a:stretch>
            <a:fillRect/>
          </a:stretch>
        </p:blipFill>
        <p:spPr>
          <a:xfrm>
            <a:off x="526880" y="10912384"/>
            <a:ext cx="4654720" cy="2376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Types of Replication</a:t>
            </a:r>
            <a:endParaRPr dirty="0"/>
          </a:p>
        </p:txBody>
      </p:sp>
      <p:sp>
        <p:nvSpPr>
          <p:cNvPr id="209" name="Google Shape;209;p30"/>
          <p:cNvSpPr txBox="1">
            <a:spLocks noGrp="1"/>
          </p:cNvSpPr>
          <p:nvPr>
            <p:ph type="body" idx="4294967295"/>
          </p:nvPr>
        </p:nvSpPr>
        <p:spPr>
          <a:xfrm>
            <a:off x="1950720" y="2971800"/>
            <a:ext cx="10036175" cy="9532938"/>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Biological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vivo: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Patients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Mice</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vitro: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Different cell lines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Re-growing cells (passages) </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Technical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Experimental protocol</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Measurement platform (i.e. sequencer)</a:t>
            </a:r>
            <a:endParaRPr dirty="0"/>
          </a:p>
        </p:txBody>
      </p:sp>
      <p:pic>
        <p:nvPicPr>
          <p:cNvPr id="3" name="Picture 2" descr="A diagram of a mouse experiment&#10;&#10;Description automatically generated">
            <a:extLst>
              <a:ext uri="{FF2B5EF4-FFF2-40B4-BE49-F238E27FC236}">
                <a16:creationId xmlns:a16="http://schemas.microsoft.com/office/drawing/2014/main" id="{8B305225-D5DF-5034-AD2B-355472DD662D}"/>
              </a:ext>
            </a:extLst>
          </p:cNvPr>
          <p:cNvPicPr>
            <a:picLocks noChangeAspect="1"/>
          </p:cNvPicPr>
          <p:nvPr/>
        </p:nvPicPr>
        <p:blipFill>
          <a:blip r:embed="rId3"/>
          <a:stretch>
            <a:fillRect/>
          </a:stretch>
        </p:blipFill>
        <p:spPr>
          <a:xfrm>
            <a:off x="12538438" y="3371312"/>
            <a:ext cx="6682579" cy="5446302"/>
          </a:xfrm>
          <a:prstGeom prst="rect">
            <a:avLst/>
          </a:prstGeom>
        </p:spPr>
      </p:pic>
      <p:pic>
        <p:nvPicPr>
          <p:cNvPr id="5" name="Picture 4" descr="A mouse dropping liquid into test tubes&#10;&#10;Description automatically generated">
            <a:extLst>
              <a:ext uri="{FF2B5EF4-FFF2-40B4-BE49-F238E27FC236}">
                <a16:creationId xmlns:a16="http://schemas.microsoft.com/office/drawing/2014/main" id="{76D794A7-DAFB-39BB-AE32-F9CFE5A266E1}"/>
              </a:ext>
            </a:extLst>
          </p:cNvPr>
          <p:cNvPicPr>
            <a:picLocks noChangeAspect="1"/>
          </p:cNvPicPr>
          <p:nvPr/>
        </p:nvPicPr>
        <p:blipFill>
          <a:blip r:embed="rId4"/>
          <a:stretch>
            <a:fillRect/>
          </a:stretch>
        </p:blipFill>
        <p:spPr>
          <a:xfrm>
            <a:off x="19204062" y="3371312"/>
            <a:ext cx="3809071" cy="5446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1277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12776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8185043" y="8790022"/>
            <a:ext cx="9853252" cy="29102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DBD-A935-B2B9-03AF-20E5F0EEBD95}"/>
              </a:ext>
            </a:extLst>
          </p:cNvPr>
          <p:cNvSpPr>
            <a:spLocks noGrp="1"/>
          </p:cNvSpPr>
          <p:nvPr>
            <p:ph type="title"/>
          </p:nvPr>
        </p:nvSpPr>
        <p:spPr/>
        <p:txBody>
          <a:bodyPr/>
          <a:lstStyle/>
          <a:p>
            <a:r>
              <a:rPr lang="en-US" dirty="0"/>
              <a:t>Batch Effects</a:t>
            </a:r>
          </a:p>
        </p:txBody>
      </p:sp>
      <p:sp>
        <p:nvSpPr>
          <p:cNvPr id="3" name="Content Placeholder 2">
            <a:extLst>
              <a:ext uri="{FF2B5EF4-FFF2-40B4-BE49-F238E27FC236}">
                <a16:creationId xmlns:a16="http://schemas.microsoft.com/office/drawing/2014/main" id="{A8AC53B6-864F-DAC6-00A6-C8316D4B88EA}"/>
              </a:ext>
            </a:extLst>
          </p:cNvPr>
          <p:cNvSpPr>
            <a:spLocks noGrp="1"/>
          </p:cNvSpPr>
          <p:nvPr>
            <p:ph idx="1"/>
          </p:nvPr>
        </p:nvSpPr>
        <p:spPr>
          <a:xfrm>
            <a:off x="1676400" y="3545633"/>
            <a:ext cx="21031200" cy="4739759"/>
          </a:xfrm>
        </p:spPr>
        <p:txBody>
          <a:bodyPr/>
          <a:lstStyle/>
          <a:p>
            <a:pPr marL="685800" indent="-685800">
              <a:buFont typeface="Arial" panose="020B0604020202020204" pitchFamily="34" charset="0"/>
              <a:buChar char="•"/>
            </a:pPr>
            <a:r>
              <a:rPr lang="en-US" dirty="0"/>
              <a:t>Batch effects are sub-groups of measurements that have qualitatively different behavior across conditions and are unrelated to the biological or scientific variables in a study.      </a:t>
            </a:r>
          </a:p>
          <a:p>
            <a:pPr marL="685800" indent="-685800">
              <a:buFont typeface="Arial" panose="020B0604020202020204" pitchFamily="34" charset="0"/>
              <a:buChar char="•"/>
            </a:pPr>
            <a:r>
              <a:rPr lang="en-US" dirty="0"/>
              <a:t>Batch effects are problematic if they are confounded with the experimental variable.</a:t>
            </a:r>
          </a:p>
          <a:p>
            <a:r>
              <a:rPr lang="en-US" dirty="0"/>
              <a:t> </a:t>
            </a:r>
          </a:p>
        </p:txBody>
      </p:sp>
      <p:pic>
        <p:nvPicPr>
          <p:cNvPr id="6" name="Graphic 5">
            <a:extLst>
              <a:ext uri="{FF2B5EF4-FFF2-40B4-BE49-F238E27FC236}">
                <a16:creationId xmlns:a16="http://schemas.microsoft.com/office/drawing/2014/main" id="{B8A3D282-E5AA-3CAA-FCCF-2533D2643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5895" y="7177093"/>
            <a:ext cx="10372210" cy="5640188"/>
          </a:xfrm>
          <a:prstGeom prst="rect">
            <a:avLst/>
          </a:prstGeom>
        </p:spPr>
      </p:pic>
    </p:spTree>
    <p:extLst>
      <p:ext uri="{BB962C8B-B14F-4D97-AF65-F5344CB8AC3E}">
        <p14:creationId xmlns:p14="http://schemas.microsoft.com/office/powerpoint/2010/main" val="346733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Solutions</a:t>
            </a:r>
            <a:endParaRPr dirty="0"/>
          </a:p>
        </p:txBody>
      </p:sp>
      <p:sp>
        <p:nvSpPr>
          <p:cNvPr id="230" name="Google Shape;230;p33"/>
          <p:cNvSpPr txBox="1">
            <a:spLocks noGrp="1"/>
          </p:cNvSpPr>
          <p:nvPr>
            <p:ph type="body" idx="4294967295"/>
          </p:nvPr>
        </p:nvSpPr>
        <p:spPr>
          <a:xfrm>
            <a:off x="1249680" y="3640138"/>
            <a:ext cx="21971000" cy="830262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Write it all down!!!!!!!!</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Controlling technical effects:</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err="1">
                <a:latin typeface="Avenir"/>
                <a:ea typeface="Avenir"/>
                <a:cs typeface="Avenir"/>
                <a:sym typeface="Avenir"/>
              </a:rPr>
              <a:t>Randomisation</a:t>
            </a:r>
            <a:endParaRPr lang="en-US" sz="3504" dirty="0">
              <a:latin typeface="Avenir"/>
              <a:ea typeface="Avenir"/>
              <a:cs typeface="Avenir"/>
              <a:sym typeface="Avenir"/>
            </a:endParaRPr>
          </a:p>
          <a:p>
            <a:pPr marL="1436116" lvl="2" indent="-445008">
              <a:lnSpc>
                <a:spcPct val="90000"/>
              </a:lnSpc>
              <a:spcBef>
                <a:spcPts val="3200"/>
              </a:spcBef>
              <a:buClr>
                <a:srgbClr val="000000"/>
              </a:buClr>
              <a:buSzPts val="4310"/>
              <a:buFont typeface="Avenir"/>
              <a:buChar char="•"/>
            </a:pPr>
            <a:r>
              <a:rPr lang="en-GB" dirty="0"/>
              <a:t>Batch effects that are randomly distributed across experimental variables can be controlled for</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Statistical analyses assume </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May not see issues caused by non-</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Make every decision random not arbitrary</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Caveat: over-randomization can increase error</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Blinding</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Especially important where subjective measurements are taken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Potentially multiple degrees of blinding (</a:t>
            </a:r>
            <a:r>
              <a:rPr lang="en-US" sz="3504" dirty="0" err="1">
                <a:latin typeface="Avenir"/>
                <a:ea typeface="Avenir"/>
                <a:cs typeface="Avenir"/>
                <a:sym typeface="Avenir"/>
              </a:rPr>
              <a:t>eg.</a:t>
            </a:r>
            <a:r>
              <a:rPr lang="en-US" sz="3504" dirty="0">
                <a:latin typeface="Avenir"/>
                <a:ea typeface="Avenir"/>
                <a:cs typeface="Avenir"/>
                <a:sym typeface="Avenir"/>
              </a:rPr>
              <a:t> double-blinding)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36" name="Google Shape;236;p34"/>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45" name="Google Shape;245;p35"/>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54" name="Google Shape;254;p36"/>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80160" y="3228975"/>
            <a:ext cx="21971000" cy="9275763"/>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066800" y="3228975"/>
            <a:ext cx="21971000" cy="9275763"/>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p:cNvPicPr preferRelativeResize="0"/>
          <p:nvPr/>
        </p:nvPicPr>
        <p:blipFill>
          <a:blip r:embed="rId3"/>
          <a:srcRect/>
          <a:stretch/>
        </p:blipFill>
        <p:spPr>
          <a:xfrm>
            <a:off x="4610100" y="3577178"/>
            <a:ext cx="15163800" cy="65616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a:bodyPr>
          <a:lstStyle/>
          <a:p>
            <a:pPr marL="685800" indent="-685800">
              <a:buFont typeface="Arial" panose="020B0604020202020204" pitchFamily="34" charset="0"/>
              <a:buChar char="•"/>
            </a:pPr>
            <a:r>
              <a:rPr lang="en-US" dirty="0">
                <a:latin typeface="Avenir" panose="02000503020000020003" pitchFamily="2" charset="0"/>
              </a:rPr>
              <a:t>Two important parameters</a:t>
            </a:r>
          </a:p>
          <a:p>
            <a:pPr marL="1943100" lvl="1" indent="-685800">
              <a:buFont typeface="Arial" panose="020B0604020202020204" pitchFamily="34" charset="0"/>
              <a:buChar char="•"/>
            </a:pPr>
            <a:r>
              <a:rPr lang="en-US" dirty="0">
                <a:latin typeface="Avenir" panose="02000503020000020003" pitchFamily="2" charset="0"/>
              </a:rPr>
              <a:t>Mean</a:t>
            </a:r>
          </a:p>
          <a:p>
            <a:pPr marL="1943100" lvl="1" indent="-685800">
              <a:buFont typeface="Arial" panose="020B0604020202020204" pitchFamily="34" charset="0"/>
              <a:buChar char="•"/>
            </a:pPr>
            <a:r>
              <a:rPr lang="en-US" dirty="0">
                <a:latin typeface="Avenir" panose="02000503020000020003" pitchFamily="2" charset="0"/>
              </a:rPr>
              <a:t>Variance</a:t>
            </a:r>
          </a:p>
          <a:p>
            <a:pPr marL="685800" indent="-685800">
              <a:buFont typeface="Arial" panose="020B0604020202020204" pitchFamily="34" charset="0"/>
              <a:buChar char="•"/>
            </a:pPr>
            <a:r>
              <a:rPr lang="en-US" dirty="0">
                <a:latin typeface="Avenir"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panose="02000503020000020003" pitchFamily="2" charset="0"/>
              </a:rPr>
              <a:t>Estimated using sample</a:t>
            </a:r>
          </a:p>
          <a:p>
            <a:pPr marL="685800" indent="-685800">
              <a:buFont typeface="Arial" panose="020B0604020202020204" pitchFamily="34" charset="0"/>
              <a:buChar char="•"/>
            </a:pPr>
            <a:r>
              <a:rPr lang="en-US" dirty="0">
                <a:latin typeface="Avenir"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6097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dirty="0">
                <a:solidFill>
                  <a:srgbClr val="5E5E5E"/>
                </a:solidFill>
                <a:latin typeface="Avenir"/>
                <a:ea typeface="Avenir"/>
                <a:cs typeface="Avenir"/>
                <a:sym typeface="Avenir"/>
              </a:rPr>
              <a:t>This means that the sample mean (1.05) is 3 standard deviations away from the mean</a:t>
            </a:r>
            <a:endParaRPr dirty="0"/>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02290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72394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1"/>
          </p:nvPr>
        </p:nvSpPr>
        <p:spPr>
          <a:xfrm>
            <a:off x="1206500" y="2738722"/>
            <a:ext cx="21971000" cy="934780"/>
          </a:xfrm>
          <a:prstGeom prst="rect">
            <a:avLst/>
          </a:prstGeom>
          <a:noFill/>
          <a:ln>
            <a:noFill/>
          </a:ln>
        </p:spPr>
        <p:txBody>
          <a:bodyPr spcFirstLastPara="1" wrap="square" lIns="50800" tIns="50800" rIns="50800" bIns="50800" anchor="t" anchorCtr="0">
            <a:noAutofit/>
          </a:bodyPr>
          <a:lstStyle/>
          <a:p>
            <a:pPr marL="603504" lvl="0" indent="-603504" algn="l" rtl="0">
              <a:lnSpc>
                <a:spcPct val="90000"/>
              </a:lnSpc>
              <a:spcBef>
                <a:spcPts val="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statistical tests are based on assumptions!</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statistics can be wrong</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Statistical tests are probabilistic in nature </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There is always a chance that the result is wrong (even when all assumptions met perfectly):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Either significant result when no difference (Type I),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Or insignificant results when there is an actual difference (Type II) </a:t>
            </a:r>
            <a:endParaRPr sz="3600" dirty="0">
              <a:latin typeface="Avenir Book" panose="02000503020000020003" pitchFamily="2" charset="0"/>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1980863" y="4248150"/>
            <a:ext cx="12403137" cy="8256588"/>
          </a:xfrm>
          <a:prstGeom prst="rect">
            <a:avLst/>
          </a:prstGeom>
          <a:noFill/>
          <a:ln>
            <a:noFill/>
          </a:ln>
        </p:spPr>
        <p:txBody>
          <a:bodyPr spcFirstLastPara="1" wrap="square" lIns="50800" tIns="50800" rIns="50800" bIns="50800" anchor="t" anchorCtr="0">
            <a:normAutofit lnSpcReduction="10000"/>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7313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8105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0064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2918762" y="6633812"/>
            <a:ext cx="2761100" cy="1519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302390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311162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6560416" y="5592582"/>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706111"/>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25" name="Google Shape;925;p69"/>
          <p:cNvPicPr preferRelativeResize="0"/>
          <p:nvPr/>
        </p:nvPicPr>
        <p:blipFill>
          <a:blip r:embed="rId4">
            <a:alphaModFix/>
          </a:blip>
          <a:stretch>
            <a:fillRect/>
          </a:stretch>
        </p:blipFill>
        <p:spPr>
          <a:xfrm rot="5400000" flipH="1">
            <a:off x="8148265" y="8106393"/>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1322240" y="7973418"/>
            <a:ext cx="5866200" cy="1491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78006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41" name="Google Shape;941;p70"/>
          <p:cNvPicPr preferRelativeResize="0"/>
          <p:nvPr/>
        </p:nvPicPr>
        <p:blipFill rotWithShape="1">
          <a:blip r:embed="rId3">
            <a:alphaModFix/>
          </a:blip>
          <a:srcRect l="51964"/>
          <a:stretch/>
        </p:blipFill>
        <p:spPr>
          <a:xfrm>
            <a:off x="7787435" y="5855225"/>
            <a:ext cx="6994000" cy="7177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74958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499" y="95235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person pulling a magnet&#10;&#10;Description automatically generated">
            <a:extLst>
              <a:ext uri="{FF2B5EF4-FFF2-40B4-BE49-F238E27FC236}">
                <a16:creationId xmlns:a16="http://schemas.microsoft.com/office/drawing/2014/main" id="{D2ADB0C3-6E4D-8A46-5DE9-9B54CCFEBCDC}"/>
              </a:ext>
            </a:extLst>
          </p:cNvPr>
          <p:cNvPicPr>
            <a:picLocks noChangeAspect="1"/>
          </p:cNvPicPr>
          <p:nvPr/>
        </p:nvPicPr>
        <p:blipFill>
          <a:blip r:embed="rId2"/>
          <a:stretch>
            <a:fillRect/>
          </a:stretch>
        </p:blipFill>
        <p:spPr>
          <a:xfrm>
            <a:off x="2424312" y="2014855"/>
            <a:ext cx="19535375" cy="9686290"/>
          </a:xfrm>
          <a:prstGeom prst="rect">
            <a:avLst/>
          </a:prstGeom>
        </p:spPr>
      </p:pic>
    </p:spTree>
    <p:extLst>
      <p:ext uri="{BB962C8B-B14F-4D97-AF65-F5344CB8AC3E}">
        <p14:creationId xmlns:p14="http://schemas.microsoft.com/office/powerpoint/2010/main" val="2990996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80160" y="4248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00584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005840" y="5138738"/>
            <a:ext cx="21971000" cy="549433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036320" y="5138738"/>
            <a:ext cx="21971000" cy="549433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09728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127760" y="4248150"/>
            <a:ext cx="21971000" cy="8256588"/>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dirty="0">
                <a:latin typeface="Avenir"/>
                <a:ea typeface="Avenir"/>
                <a:cs typeface="Avenir"/>
                <a:sym typeface="Avenir"/>
              </a:rPr>
              <a:t>Inability to answer the questions we would like to answer</a:t>
            </a:r>
            <a:endParaRPr b="1" dirty="0">
              <a:latin typeface="Avenir"/>
              <a:ea typeface="Avenir"/>
              <a:cs typeface="Avenir"/>
              <a:sym typeface="Avenir"/>
            </a:endParaRPr>
          </a:p>
          <a:p>
            <a:pPr marL="0" lvl="0" indent="0" algn="l" rtl="0">
              <a:lnSpc>
                <a:spcPct val="90000"/>
              </a:lnSpc>
              <a:spcBef>
                <a:spcPts val="0"/>
              </a:spcBef>
              <a:spcAft>
                <a:spcPts val="0"/>
              </a:spcAft>
              <a:buNone/>
            </a:pPr>
            <a:endParaRPr dirty="0">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Cost</a:t>
            </a:r>
            <a:r>
              <a:rPr lang="en-US" dirty="0">
                <a:latin typeface="Avenir"/>
                <a:ea typeface="Avenir"/>
                <a:cs typeface="Avenir"/>
                <a:sym typeface="Avenir"/>
              </a:rPr>
              <a:t> of experimentation. </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Limited &amp; Precious</a:t>
            </a:r>
            <a:r>
              <a:rPr lang="en-US" dirty="0">
                <a:latin typeface="Avenir"/>
                <a:ea typeface="Avenir"/>
                <a:cs typeface="Avenir"/>
                <a:sym typeface="Avenir"/>
              </a:rPr>
              <a:t> material, esp. clinical samples.</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Immortalization</a:t>
            </a:r>
            <a:r>
              <a:rPr lang="en-US" dirty="0">
                <a:latin typeface="Avenir"/>
                <a:ea typeface="Avenir"/>
                <a:cs typeface="Avenir"/>
                <a:sym typeface="Avenir"/>
              </a:rPr>
              <a:t> of data sets in public databases and methods in the literature. Our bad science begets more bad science.</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Ethical concerns</a:t>
            </a:r>
            <a:r>
              <a:rPr lang="en-US" dirty="0">
                <a:latin typeface="Avenir"/>
                <a:ea typeface="Avenir"/>
                <a:cs typeface="Avenir"/>
                <a:sym typeface="Avenir"/>
              </a:rPr>
              <a:t> of experimentation: animals and clinical samples.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1887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1615440" y="3125788"/>
            <a:ext cx="8626475" cy="9993312"/>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b="1"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panose="02000503020000020003" pitchFamily="2" charset="0"/>
              </a:rPr>
              <a:t>Discontinuous: </a:t>
            </a:r>
            <a:r>
              <a:rPr lang="en-US" sz="4000" dirty="0" err="1">
                <a:latin typeface="Avenir" panose="02000503020000020003" pitchFamily="2" charset="0"/>
              </a:rPr>
              <a:t>RNAseq</a:t>
            </a:r>
            <a:r>
              <a:rPr lang="en-US" sz="4000" dirty="0">
                <a:latin typeface="Avenir" panose="02000503020000020003" pitchFamily="2" charset="0"/>
              </a:rPr>
              <a:t> counts</a:t>
            </a:r>
          </a:p>
          <a:p>
            <a:pPr marL="1028700" lvl="1" indent="-571500">
              <a:buFont typeface="Courier New" panose="02070309020205020404" pitchFamily="49" charset="0"/>
              <a:buChar char="o"/>
            </a:pPr>
            <a:r>
              <a:rPr lang="en-US" sz="4000" dirty="0">
                <a:latin typeface="Avenir"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666087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sp>
        <p:nvSpPr>
          <p:cNvPr id="202" name="Google Shape;202;p29"/>
          <p:cNvSpPr txBox="1">
            <a:spLocks noGrp="1"/>
          </p:cNvSpPr>
          <p:nvPr>
            <p:ph type="body" idx="4294967295"/>
          </p:nvPr>
        </p:nvSpPr>
        <p:spPr>
          <a:xfrm>
            <a:off x="1036320" y="5616575"/>
            <a:ext cx="21971000" cy="6888163"/>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Biological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Biological processes are inherently stochastic</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Single cells, cell populations, individuals, organs, species….</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Timepoints, cell cycle, synchronized vs. unsynchronized</a:t>
            </a:r>
            <a:endParaRPr dirty="0"/>
          </a:p>
          <a:p>
            <a:pPr marL="536447" lvl="0" indent="-536447" algn="l" rtl="0">
              <a:lnSpc>
                <a:spcPct val="90000"/>
              </a:lnSpc>
              <a:spcBef>
                <a:spcPts val="5200"/>
              </a:spcBef>
              <a:spcAft>
                <a:spcPts val="0"/>
              </a:spcAft>
              <a:buClr>
                <a:srgbClr val="000000"/>
              </a:buClr>
              <a:buSzPts val="5196"/>
              <a:buFont typeface="Avenir"/>
              <a:buChar char="•"/>
            </a:pPr>
            <a:r>
              <a:rPr lang="en-US" sz="4224" dirty="0">
                <a:latin typeface="Avenir"/>
                <a:ea typeface="Avenir"/>
                <a:cs typeface="Avenir"/>
                <a:sym typeface="Avenir"/>
              </a:rPr>
              <a:t>Technical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Reagents, antibodies, temperatures, pollution</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Platforms, runs, operators</a:t>
            </a:r>
            <a:endParaRPr dirty="0"/>
          </a:p>
          <a:p>
            <a:pPr marL="536447" lvl="0" indent="-536447" algn="l" rtl="0">
              <a:lnSpc>
                <a:spcPct val="90000"/>
              </a:lnSpc>
              <a:spcBef>
                <a:spcPts val="3900"/>
              </a:spcBef>
              <a:spcAft>
                <a:spcPts val="0"/>
              </a:spcAft>
              <a:buClr>
                <a:srgbClr val="0076B9"/>
              </a:buClr>
              <a:buSzPts val="5196"/>
              <a:buFont typeface="Avenir"/>
              <a:buChar char="•"/>
            </a:pPr>
            <a:r>
              <a:rPr lang="en-US" sz="4224" dirty="0">
                <a:solidFill>
                  <a:srgbClr val="0076B9"/>
                </a:solidFill>
                <a:latin typeface="Avenir"/>
                <a:ea typeface="Avenir"/>
                <a:cs typeface="Avenir"/>
                <a:sym typeface="Avenir"/>
              </a:rPr>
              <a:t>Replication is required to capture variance</a:t>
            </a:r>
            <a:endParaRPr dirty="0"/>
          </a:p>
        </p:txBody>
      </p:sp>
      <p:cxnSp>
        <p:nvCxnSpPr>
          <p:cNvPr id="198" name="Google Shape;198;p29"/>
          <p:cNvCxnSpPr/>
          <p:nvPr/>
        </p:nvCxnSpPr>
        <p:spPr>
          <a:xfrm flipH="1">
            <a:off x="1638705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787796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519562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766365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Tree>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UK Cambridge Institute PowerPoint" id="{7F2FA565-B8A7-414D-8B6A-780025C40E31}" vid="{68DF0E8F-ECF8-C749-9041-F0F08C90BC78}"/>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TotalTime>
  <Words>4431</Words>
  <Application>Microsoft Macintosh PowerPoint</Application>
  <PresentationFormat>Custom</PresentationFormat>
  <Paragraphs>434</Paragraphs>
  <Slides>52</Slides>
  <Notes>48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Avenir</vt:lpstr>
      <vt:lpstr>Calibri</vt:lpstr>
      <vt:lpstr>Times</vt:lpstr>
      <vt:lpstr>Courier New</vt:lpstr>
      <vt:lpstr>Calibri Light</vt:lpstr>
      <vt:lpstr>Arial</vt:lpstr>
      <vt:lpstr>Helvetica Neue</vt:lpstr>
      <vt:lpstr>Avenir Book</vt:lpstr>
      <vt:lpstr>Cancer Research UK</vt:lpstr>
      <vt:lpstr>1_Cancer Research UK</vt:lpstr>
      <vt:lpstr>Statistics of RNA-seq analysis</vt:lpstr>
      <vt:lpstr>PowerPoint Presentation</vt:lpstr>
      <vt:lpstr>Outline</vt:lpstr>
      <vt:lpstr>Outline</vt:lpstr>
      <vt:lpstr>PowerPoint Presentation</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Batch Effects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51</cp:revision>
  <dcterms:modified xsi:type="dcterms:W3CDTF">2024-10-02T10:53:08Z</dcterms:modified>
</cp:coreProperties>
</file>